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1"/>
    <p:restoredTop sz="94694"/>
  </p:normalViewPr>
  <p:slideViewPr>
    <p:cSldViewPr snapToGrid="0">
      <p:cViewPr varScale="1">
        <p:scale>
          <a:sx n="121" d="100"/>
          <a:sy n="121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reckheimer" userId="34680cb7-e09f-454b-bb9d-2888c8fc6a16" providerId="ADAL" clId="{779D068B-95D2-1E46-90F4-74C61B528F3C}"/>
    <pc:docChg chg="modSld">
      <pc:chgData name="Ian Breckheimer" userId="34680cb7-e09f-454b-bb9d-2888c8fc6a16" providerId="ADAL" clId="{779D068B-95D2-1E46-90F4-74C61B528F3C}" dt="2024-02-21T19:41:20.414" v="4" actId="20577"/>
      <pc:docMkLst>
        <pc:docMk/>
      </pc:docMkLst>
      <pc:sldChg chg="modSp mod">
        <pc:chgData name="Ian Breckheimer" userId="34680cb7-e09f-454b-bb9d-2888c8fc6a16" providerId="ADAL" clId="{779D068B-95D2-1E46-90F4-74C61B528F3C}" dt="2024-02-21T19:41:20.414" v="4" actId="20577"/>
        <pc:sldMkLst>
          <pc:docMk/>
          <pc:sldMk cId="2429265317" sldId="256"/>
        </pc:sldMkLst>
        <pc:spChg chg="mod">
          <ac:chgData name="Ian Breckheimer" userId="34680cb7-e09f-454b-bb9d-2888c8fc6a16" providerId="ADAL" clId="{779D068B-95D2-1E46-90F4-74C61B528F3C}" dt="2024-02-21T19:41:20.414" v="4" actId="20577"/>
          <ac:spMkLst>
            <pc:docMk/>
            <pc:sldMk cId="2429265317" sldId="256"/>
            <ac:spMk id="3" creationId="{121C1318-F776-DC69-FEC1-68BBE34CC4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B1F9-2C4D-1610-1B8E-D1FAA16F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DF1CD-7D58-B76C-1C24-09B876C81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0EB8-8629-1764-C415-BCE568FF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CA861-15E9-E054-C971-10FCAFF5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915D-134C-3C02-84C7-188245DC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A525-4B09-4DE2-2D82-DFB0E394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39D20-3960-04A0-22C5-A41186950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3A9A-0E31-D3E5-D220-1B02F3E1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087D-E813-A6C9-F4F5-CDAF675C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D448-B91F-C759-6978-E67A68B5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6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A7323-BC88-44E3-B4C4-B3F4A950A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BC4CD-85A0-22BC-9905-110792C1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7FC3-2E09-82D1-2CF0-15E84A21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8D2D-8C60-3BD9-31BE-506AC18F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F801-7170-1A12-1C8A-0096E2A1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4806-B2AF-D297-4D67-2FE8744F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4157-BD03-6963-DD25-38A7C0B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3F263-01BF-BFCD-1402-8BF52DF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FEAD-4997-3E1E-9062-E9246255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E1071-0A3F-791C-934A-7166EACB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4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F677-E9AA-7E5D-991E-ADA20F38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18FB-569F-588B-CC95-CA367993B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9BB4-E98F-9096-030A-9AA086CD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6A28-BE82-B1B5-6076-5B1923B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18C2E-DB4C-8153-C013-7CC67F8B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3817-20F0-5169-6D30-290E0F0D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18C7-DCCC-1B72-124E-5330B0F56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9C763-5053-7325-58AE-F2BF5C53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AFB3-633B-9E06-BB3B-9EC2318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0493C-1FF1-3CFB-AA51-0E6C32FF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118C-9BB1-ED5C-F0B9-64909758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23FD-9019-29FC-B840-5796D428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7DA3-A3D7-3035-F9EB-087F465F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2E736-1C9E-CAAC-EF7F-49B014C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A388B-9270-03C3-2D21-61EF502C2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CF9E8-F9F8-A55F-2AB6-21BD0413D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3BBF-E9B0-9B35-87A4-69F8E1CE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17A56-5C06-CB6D-58FD-472A91B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0787C-F05E-0850-A3A8-4432EEF1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D90F-B142-CF87-43D1-AFD1E74C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003B4-C608-FE20-9B4B-AE6606A6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257A-1BC7-304B-7B10-711DD617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65A2E-FF72-5B2B-5486-3DAB8F6F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FEF1E-C76E-C5DC-31E9-BCB3F681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04CC2-3747-E428-B1B3-EF8B2A8B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E178C-5EB0-1BBF-2B57-59FAFABF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642-B928-BE9D-157F-660F8DB7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ADCF-CC4E-91FC-60C2-EECB244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F5939-CA0E-6A61-9C6D-DE99AD34F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8847-DE27-F081-4DFB-70C5653B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2202C-D5FC-628D-CC1A-E4EADAF9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D02DD-7DB6-4FF4-2760-5C0F9C30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5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9F5A-2EFF-79BB-1115-BFD86E15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2ABBA-ED4A-4E92-6439-2A422F19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3A27D-1E9C-B7BD-46A0-28D931D4F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974AC-FE4F-933E-AD4F-03B8EC73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2F9-B59E-DF29-BAD4-27064E59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27374-9BD0-CB44-6AB1-DA60BE2B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53CBB-49C8-DB65-5663-B1679ACE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6C28-B65B-DB85-591E-87E6DFC34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33318-4DFA-42A2-B9EC-AA1D3CF46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27FA-20D1-DC44-8A24-EFAAA8C3C604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2D873-2B09-43D5-E542-DEA7F1D6F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42F39-9E86-9095-160F-5BC6E711C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alreference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.geocompx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D441-31D0-0EC3-C597-9E7166AD3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Cartography with QGIS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1318-F776-DC69-FEC1-68BBE34CC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21</a:t>
            </a:r>
            <a:r>
              <a:rPr lang="en-US" baseline="30000" dirty="0"/>
              <a:t>st</a:t>
            </a:r>
            <a:r>
              <a:rPr lang="en-US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42926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76B0-0759-B70F-FA9C-950F1A1F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‘raster’ to ‘terra’ transition.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05CD-690A-D629-0F5B-18E0824C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Raster package: first release circa 2008</a:t>
            </a:r>
          </a:p>
          <a:p>
            <a:r>
              <a:rPr lang="en-US" dirty="0"/>
              <a:t>Terra package: total rewrite circa 2017</a:t>
            </a:r>
          </a:p>
          <a:p>
            <a:r>
              <a:rPr lang="en-US" dirty="0"/>
              <a:t>Slow transition – both packages maintained.</a:t>
            </a:r>
          </a:p>
          <a:p>
            <a:r>
              <a:rPr lang="en-US" dirty="0"/>
              <a:t>Recommendation: use ‘terra’ for almost everything except:</a:t>
            </a:r>
          </a:p>
          <a:p>
            <a:pPr lvl="1"/>
            <a:r>
              <a:rPr lang="en-US" dirty="0"/>
              <a:t>Parallel processing using foreach or future.</a:t>
            </a:r>
          </a:p>
        </p:txBody>
      </p:sp>
    </p:spTree>
    <p:extLst>
      <p:ext uri="{BB962C8B-B14F-4D97-AF65-F5344CB8AC3E}">
        <p14:creationId xmlns:p14="http://schemas.microsoft.com/office/powerpoint/2010/main" val="187446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C751-3FFA-0628-B0C3-88DB1E46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B7B0-34AB-9976-93A9-3E7C41A92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971"/>
            <a:ext cx="4339281" cy="1053499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2018: proj4 strings</a:t>
            </a:r>
          </a:p>
          <a:p>
            <a:pPr marL="0" indent="0">
              <a:buNone/>
            </a:pPr>
            <a:r>
              <a:rPr lang="en-US" i="1" dirty="0">
                <a:effectLst/>
                <a:latin typeface="inherit"/>
              </a:rPr>
              <a:t>"+</a:t>
            </a:r>
            <a:r>
              <a:rPr lang="en-US" i="1" dirty="0" err="1">
                <a:effectLst/>
                <a:latin typeface="inherit"/>
              </a:rPr>
              <a:t>proj</a:t>
            </a:r>
            <a:r>
              <a:rPr lang="en-US" i="1" dirty="0">
                <a:effectLst/>
                <a:latin typeface="inherit"/>
              </a:rPr>
              <a:t>=</a:t>
            </a:r>
            <a:r>
              <a:rPr lang="en-US" i="1" dirty="0" err="1">
                <a:effectLst/>
                <a:latin typeface="inherit"/>
              </a:rPr>
              <a:t>longlat</a:t>
            </a:r>
            <a:r>
              <a:rPr lang="en-US" i="1" dirty="0">
                <a:effectLst/>
                <a:latin typeface="inherit"/>
              </a:rPr>
              <a:t> +</a:t>
            </a:r>
            <a:r>
              <a:rPr lang="en-US" i="1" dirty="0" err="1">
                <a:effectLst/>
                <a:latin typeface="inherit"/>
              </a:rPr>
              <a:t>ellips</a:t>
            </a:r>
            <a:r>
              <a:rPr lang="en-US" i="1" dirty="0">
                <a:effectLst/>
                <a:latin typeface="inherit"/>
              </a:rPr>
              <a:t>=WGS84"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7ED98A-058D-DE3D-E797-FF27E7CEF08E}"/>
              </a:ext>
            </a:extLst>
          </p:cNvPr>
          <p:cNvSpPr txBox="1">
            <a:spLocks/>
          </p:cNvSpPr>
          <p:nvPr/>
        </p:nvSpPr>
        <p:spPr>
          <a:xfrm>
            <a:off x="5871519" y="2183970"/>
            <a:ext cx="4339281" cy="105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After 2018: EPSG Codes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latin typeface="inherit"/>
              </a:rPr>
              <a:t>”EPSG:4326"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7FA86-BBD8-338B-A1D0-EC37F113B3C6}"/>
              </a:ext>
            </a:extLst>
          </p:cNvPr>
          <p:cNvSpPr txBox="1"/>
          <p:nvPr/>
        </p:nvSpPr>
        <p:spPr>
          <a:xfrm>
            <a:off x="4408273" y="4146377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Find the Codes:</a:t>
            </a:r>
          </a:p>
          <a:p>
            <a:r>
              <a:rPr lang="en-US" dirty="0"/>
              <a:t>QGIS</a:t>
            </a:r>
          </a:p>
          <a:p>
            <a:r>
              <a:rPr lang="en-US" dirty="0">
                <a:hlinkClick r:id="rId2"/>
              </a:rPr>
              <a:t>https://spatialreference.org/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15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86A4-A433-B5AB-47FA-22120F40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Great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7AD2-18DE-E876-9EF8-23A586B3E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Geocomputation</a:t>
            </a:r>
            <a:r>
              <a:rPr lang="en-US" dirty="0"/>
              <a:t> with R</a:t>
            </a:r>
          </a:p>
          <a:p>
            <a:r>
              <a:rPr lang="en-US" dirty="0"/>
              <a:t>Free web version: </a:t>
            </a:r>
          </a:p>
          <a:p>
            <a:r>
              <a:rPr lang="en-US" dirty="0">
                <a:hlinkClick r:id="rId2"/>
              </a:rPr>
              <a:t>https://r.geocompx.org/</a:t>
            </a:r>
            <a:r>
              <a:rPr lang="en-US" dirty="0"/>
              <a:t> </a:t>
            </a:r>
          </a:p>
        </p:txBody>
      </p:sp>
      <p:pic>
        <p:nvPicPr>
          <p:cNvPr id="1026" name="Picture 2" descr="The geocompr book cover">
            <a:extLst>
              <a:ext uri="{FF2B5EF4-FFF2-40B4-BE49-F238E27FC236}">
                <a16:creationId xmlns:a16="http://schemas.microsoft.com/office/drawing/2014/main" id="{59CD7CEC-9640-FAF1-E050-EC89797D3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51" y="0"/>
            <a:ext cx="460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87C1-3EBD-1EEB-4B37-505A4973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/>
              <a:t>Cartography is 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7301-4981-9C56-69F8-0617B570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1282544"/>
            <a:ext cx="5651157" cy="4929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D3B0-1E3C-188E-2F90-E08B50E02C85}"/>
              </a:ext>
            </a:extLst>
          </p:cNvPr>
          <p:cNvSpPr txBox="1"/>
          <p:nvPr/>
        </p:nvSpPr>
        <p:spPr>
          <a:xfrm>
            <a:off x="1546949" y="6242332"/>
            <a:ext cx="35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Canyon of the Gunnison, 1877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B03A-5AA9-4712-022B-359004E9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1" y="1365052"/>
            <a:ext cx="4074698" cy="48896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11B1B1-574B-7BF4-A823-8688EEF5E344}"/>
              </a:ext>
            </a:extLst>
          </p:cNvPr>
          <p:cNvSpPr txBox="1">
            <a:spLocks/>
          </p:cNvSpPr>
          <p:nvPr/>
        </p:nvSpPr>
        <p:spPr>
          <a:xfrm>
            <a:off x="7472206" y="365125"/>
            <a:ext cx="4236308" cy="61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“language” changes</a:t>
            </a:r>
          </a:p>
        </p:txBody>
      </p:sp>
    </p:spTree>
    <p:extLst>
      <p:ext uri="{BB962C8B-B14F-4D97-AF65-F5344CB8AC3E}">
        <p14:creationId xmlns:p14="http://schemas.microsoft.com/office/powerpoint/2010/main" val="25275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5AF7-486B-0C82-597D-763FFA5C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907"/>
          </a:xfrm>
        </p:spPr>
        <p:txBody>
          <a:bodyPr/>
          <a:lstStyle/>
          <a:p>
            <a:r>
              <a:rPr lang="en-US" dirty="0"/>
              <a:t>Maps for Reference vs. Art vs. Science</a:t>
            </a:r>
          </a:p>
        </p:txBody>
      </p:sp>
      <p:pic>
        <p:nvPicPr>
          <p:cNvPr id="1026" name="Picture 2" descr="Crested Butte-Taylor Park Trails Map 6th Ed. map by Latitude 40 maps -  Avenza Maps | Avenza Maps">
            <a:extLst>
              <a:ext uri="{FF2B5EF4-FFF2-40B4-BE49-F238E27FC236}">
                <a16:creationId xmlns:a16="http://schemas.microsoft.com/office/drawing/2014/main" id="{3EE5368F-F0D2-0F06-E82B-68D63B40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" y="1747881"/>
            <a:ext cx="3174313" cy="47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E8EEBF-4F89-B930-959B-53C7123D08CE}"/>
              </a:ext>
            </a:extLst>
          </p:cNvPr>
          <p:cNvGrpSpPr/>
          <p:nvPr/>
        </p:nvGrpSpPr>
        <p:grpSpPr>
          <a:xfrm>
            <a:off x="7679316" y="2551277"/>
            <a:ext cx="4258603" cy="2800307"/>
            <a:chOff x="4822399" y="2376766"/>
            <a:chExt cx="3885786" cy="25551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D44649-224F-587C-CDF8-33A2F9095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262" y="2376766"/>
              <a:ext cx="2002923" cy="19994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3FA-DF1F-DA94-5E89-2F819F7F8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2399" y="2429815"/>
              <a:ext cx="1934248" cy="19994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F2EAB1-0A31-6D4A-FEB0-D3271738B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r="51198" b="-3807"/>
            <a:stretch/>
          </p:blipFill>
          <p:spPr>
            <a:xfrm>
              <a:off x="5003439" y="4400917"/>
              <a:ext cx="2949735" cy="531005"/>
            </a:xfrm>
            <a:prstGeom prst="rect">
              <a:avLst/>
            </a:prstGeom>
          </p:spPr>
        </p:pic>
      </p:grpSp>
      <p:pic>
        <p:nvPicPr>
          <p:cNvPr id="1028" name="Picture 4" descr="Spain | Elevation tint - Geo | Shaded relief map | Fine Art print | VizCart">
            <a:extLst>
              <a:ext uri="{FF2B5EF4-FFF2-40B4-BE49-F238E27FC236}">
                <a16:creationId xmlns:a16="http://schemas.microsoft.com/office/drawing/2014/main" id="{5253193B-4F34-DF66-B0D3-1950FE25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69" y="2551277"/>
            <a:ext cx="3708314" cy="27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97B-ECC8-6020-305C-2C58FB3A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761"/>
          </a:xfrm>
        </p:spPr>
        <p:txBody>
          <a:bodyPr/>
          <a:lstStyle/>
          <a:p>
            <a:r>
              <a:rPr lang="en-US" dirty="0"/>
              <a:t>Visual Hierarchy</a:t>
            </a:r>
          </a:p>
        </p:txBody>
      </p:sp>
      <p:pic>
        <p:nvPicPr>
          <p:cNvPr id="2050" name="Picture 2" descr="The Routledge Handbook of Mapping and Cartography">
            <a:extLst>
              <a:ext uri="{FF2B5EF4-FFF2-40B4-BE49-F238E27FC236}">
                <a16:creationId xmlns:a16="http://schemas.microsoft.com/office/drawing/2014/main" id="{729FC421-5B9D-4312-7726-94E2C79B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34" y="1814256"/>
            <a:ext cx="7072654" cy="44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C0635-AB80-A7CB-DB12-118BFD07F092}"/>
              </a:ext>
            </a:extLst>
          </p:cNvPr>
          <p:cNvSpPr txBox="1"/>
          <p:nvPr/>
        </p:nvSpPr>
        <p:spPr>
          <a:xfrm>
            <a:off x="4164227" y="144492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351D-0F45-D978-4B2E-A5EFFC20F4A1}"/>
              </a:ext>
            </a:extLst>
          </p:cNvPr>
          <p:cNvSpPr txBox="1"/>
          <p:nvPr/>
        </p:nvSpPr>
        <p:spPr>
          <a:xfrm>
            <a:off x="8110152" y="14449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68199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ot of chunk 20221017-4-explorepals">
            <a:extLst>
              <a:ext uri="{FF2B5EF4-FFF2-40B4-BE49-F238E27FC236}">
                <a16:creationId xmlns:a16="http://schemas.microsoft.com/office/drawing/2014/main" id="{BE1E90D9-F12B-1DAD-FC99-FBF3BC520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4924"/>
            <a:ext cx="5747951" cy="5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37FB-9351-C0A7-6847-7588FC56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Color Scaling</a:t>
            </a:r>
          </a:p>
        </p:txBody>
      </p:sp>
      <p:pic>
        <p:nvPicPr>
          <p:cNvPr id="3078" name="Picture 6" descr="palette « Gnuplotting">
            <a:extLst>
              <a:ext uri="{FF2B5EF4-FFF2-40B4-BE49-F238E27FC236}">
                <a16:creationId xmlns:a16="http://schemas.microsoft.com/office/drawing/2014/main" id="{2CF5FD66-6616-ED9B-AE23-A80488E7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1" y="1989438"/>
            <a:ext cx="4988995" cy="37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6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410D-1A87-4DDE-7ED6-20E70A82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2669660"/>
            <a:ext cx="4858265" cy="759340"/>
          </a:xfrm>
        </p:spPr>
        <p:txBody>
          <a:bodyPr/>
          <a:lstStyle/>
          <a:p>
            <a:r>
              <a:rPr lang="en-US" dirty="0"/>
              <a:t>Small, Sparse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C1C41-5616-1C7B-2959-785184A7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07" y="327454"/>
            <a:ext cx="4650470" cy="62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C7F-4B8B-B6B8-7B33-630C88A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85" y="389838"/>
            <a:ext cx="10515600" cy="746983"/>
          </a:xfrm>
        </p:spPr>
        <p:txBody>
          <a:bodyPr/>
          <a:lstStyle/>
          <a:p>
            <a:r>
              <a:rPr lang="en-US" dirty="0"/>
              <a:t>Small Multiples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1C275-10D2-C8F0-31F2-C1A9A339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6" y="1742303"/>
            <a:ext cx="11085315" cy="3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72E9-F1C3-ED73-E634-226A8290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QGIS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5EE60-8B94-EECA-5708-F725A147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0" y="2107680"/>
            <a:ext cx="10790263" cy="40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F5BF-2A27-F10A-FABE-7E840A04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6" y="189342"/>
            <a:ext cx="7589108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The Geospatial Ecosystem of 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7B07A60-5FFB-BD37-72B7-95C5C606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60121"/>
              </p:ext>
            </p:extLst>
          </p:nvPr>
        </p:nvGraphicFramePr>
        <p:xfrm>
          <a:off x="433860" y="1411532"/>
          <a:ext cx="11415418" cy="432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9767">
                  <a:extLst>
                    <a:ext uri="{9D8B030D-6E8A-4147-A177-3AD203B41FA5}">
                      <a16:colId xmlns:a16="http://schemas.microsoft.com/office/drawing/2014/main" val="209562122"/>
                    </a:ext>
                  </a:extLst>
                </a:gridCol>
                <a:gridCol w="1387900">
                  <a:extLst>
                    <a:ext uri="{9D8B030D-6E8A-4147-A177-3AD203B41FA5}">
                      <a16:colId xmlns:a16="http://schemas.microsoft.com/office/drawing/2014/main" val="371803065"/>
                    </a:ext>
                  </a:extLst>
                </a:gridCol>
                <a:gridCol w="1126247">
                  <a:extLst>
                    <a:ext uri="{9D8B030D-6E8A-4147-A177-3AD203B41FA5}">
                      <a16:colId xmlns:a16="http://schemas.microsoft.com/office/drawing/2014/main" val="629950683"/>
                    </a:ext>
                  </a:extLst>
                </a:gridCol>
                <a:gridCol w="910099">
                  <a:extLst>
                    <a:ext uri="{9D8B030D-6E8A-4147-A177-3AD203B41FA5}">
                      <a16:colId xmlns:a16="http://schemas.microsoft.com/office/drawing/2014/main" val="1809748792"/>
                    </a:ext>
                  </a:extLst>
                </a:gridCol>
                <a:gridCol w="1092119">
                  <a:extLst>
                    <a:ext uri="{9D8B030D-6E8A-4147-A177-3AD203B41FA5}">
                      <a16:colId xmlns:a16="http://schemas.microsoft.com/office/drawing/2014/main" val="1002548278"/>
                    </a:ext>
                  </a:extLst>
                </a:gridCol>
                <a:gridCol w="1319643">
                  <a:extLst>
                    <a:ext uri="{9D8B030D-6E8A-4147-A177-3AD203B41FA5}">
                      <a16:colId xmlns:a16="http://schemas.microsoft.com/office/drawing/2014/main" val="765666571"/>
                    </a:ext>
                  </a:extLst>
                </a:gridCol>
                <a:gridCol w="1319643">
                  <a:extLst>
                    <a:ext uri="{9D8B030D-6E8A-4147-A177-3AD203B41FA5}">
                      <a16:colId xmlns:a16="http://schemas.microsoft.com/office/drawing/2014/main" val="3708464940"/>
                    </a:ext>
                  </a:extLst>
                </a:gridCol>
              </a:tblGrid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terra/raster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lidR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ggplot</a:t>
                      </a:r>
                      <a:r>
                        <a:rPr lang="en-US" dirty="0"/>
                        <a:t> w/ </a:t>
                      </a:r>
                      <a:r>
                        <a:rPr lang="en-US" dirty="0" err="1"/>
                        <a:t>tidyterra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tmap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592847"/>
                  </a:ext>
                </a:extLst>
              </a:tr>
              <a:tr h="5562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Raster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55110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Raster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839398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057103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226343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 Cloud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367301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 Cloud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25071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913FC7-EECE-E865-5975-11C25CA9CE57}"/>
              </a:ext>
            </a:extLst>
          </p:cNvPr>
          <p:cNvSpPr txBox="1"/>
          <p:nvPr/>
        </p:nvSpPr>
        <p:spPr>
          <a:xfrm>
            <a:off x="7302842" y="6152324"/>
            <a:ext cx="4546437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/>
              <a:t>.</a:t>
            </a:r>
            <a:r>
              <a:rPr lang="en-US" dirty="0"/>
              <a:t>Some Functionality       *Lots of Functionality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11399-1457-5490-B149-ABD270D92148}"/>
              </a:ext>
            </a:extLst>
          </p:cNvPr>
          <p:cNvSpPr txBox="1"/>
          <p:nvPr/>
        </p:nvSpPr>
        <p:spPr>
          <a:xfrm>
            <a:off x="7830584" y="962141"/>
            <a:ext cx="14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package (s)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21323-9496-4744-E8C5-B3245FC56C07}"/>
              </a:ext>
            </a:extLst>
          </p:cNvPr>
          <p:cNvSpPr txBox="1"/>
          <p:nvPr/>
        </p:nvSpPr>
        <p:spPr>
          <a:xfrm>
            <a:off x="1727201" y="6225702"/>
            <a:ext cx="360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Others: </a:t>
            </a:r>
            <a:r>
              <a:rPr lang="en-US" dirty="0" err="1"/>
              <a:t>landscapemetrics</a:t>
            </a:r>
            <a:r>
              <a:rPr lang="en-US" dirty="0"/>
              <a:t>, </a:t>
            </a:r>
            <a:r>
              <a:rPr lang="en-US" dirty="0" err="1"/>
              <a:t>rayshader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6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225</Words>
  <Application>Microsoft Macintosh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inherit</vt:lpstr>
      <vt:lpstr>Office Theme</vt:lpstr>
      <vt:lpstr>Cartography with QGIS and R</vt:lpstr>
      <vt:lpstr>Cartography is Old</vt:lpstr>
      <vt:lpstr>Maps for Reference vs. Art vs. Science</vt:lpstr>
      <vt:lpstr>Visual Hierarchy</vt:lpstr>
      <vt:lpstr>Appropriate Color Scaling</vt:lpstr>
      <vt:lpstr>Small, Sparse Design</vt:lpstr>
      <vt:lpstr>Small Multiples</vt:lpstr>
      <vt:lpstr>QGIS Demo</vt:lpstr>
      <vt:lpstr>The Geospatial Ecosystem of R</vt:lpstr>
      <vt:lpstr>The ‘raster’ to ‘terra’ transition.</vt:lpstr>
      <vt:lpstr>Projection Problems</vt:lpstr>
      <vt:lpstr>A Great Resource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Cartography with QGIS and R</dc:title>
  <dc:creator>Ian Breckheimer</dc:creator>
  <cp:lastModifiedBy>Ian Breckheimer</cp:lastModifiedBy>
  <cp:revision>7</cp:revision>
  <dcterms:created xsi:type="dcterms:W3CDTF">2023-02-23T00:06:01Z</dcterms:created>
  <dcterms:modified xsi:type="dcterms:W3CDTF">2024-02-21T19:41:25Z</dcterms:modified>
</cp:coreProperties>
</file>